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76200" y="1577190"/>
            <a:ext cx="5334000"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en-US"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en-US" b="0"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Baralu</a:t>
            </a:r>
            <a:r>
              <a:rPr kumimoji="0" lang="en-US"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village is located in the border of block </a:t>
            </a:r>
            <a:r>
              <a:rPr kumimoji="0" lang="en-US" b="0"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Munakot</a:t>
            </a:r>
            <a:r>
              <a:rPr kumimoji="0" lang="en-US"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District </a:t>
            </a:r>
            <a:r>
              <a:rPr kumimoji="0" lang="en-US" b="0"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Pithoragarh</a:t>
            </a:r>
            <a:r>
              <a:rPr kumimoji="0" lang="en-US"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state </a:t>
            </a:r>
            <a:r>
              <a:rPr kumimoji="0" lang="en-US" b="0"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Uttrakhand</a:t>
            </a:r>
            <a:r>
              <a:rPr kumimoji="0" lang="en-US"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the villagers of </a:t>
            </a:r>
            <a:r>
              <a:rPr kumimoji="0" lang="en-US" b="0"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baralu</a:t>
            </a:r>
            <a:r>
              <a:rPr kumimoji="0" lang="en-US"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were facing the huge problems of one of their daily need that is water, and  there are not enough natural resources which met up their requirements, </a:t>
            </a:r>
            <a:r>
              <a:rPr lang="en-US" dirty="0" smtClean="0">
                <a:solidFill>
                  <a:srgbClr val="7030A0"/>
                </a:solidFill>
                <a:latin typeface="Calibri" pitchFamily="34" charset="0"/>
                <a:ea typeface="Times New Roman" pitchFamily="18" charset="0"/>
                <a:cs typeface="Times New Roman" pitchFamily="18" charset="0"/>
              </a:rPr>
              <a:t>so in Financial year </a:t>
            </a:r>
            <a:r>
              <a:rPr lang="en-US" dirty="0" smtClean="0">
                <a:solidFill>
                  <a:srgbClr val="7030A0"/>
                </a:solidFill>
                <a:latin typeface="Calibri" pitchFamily="34" charset="0"/>
                <a:ea typeface="Times New Roman" pitchFamily="18" charset="0"/>
                <a:cs typeface="Times New Roman" pitchFamily="18" charset="0"/>
              </a:rPr>
              <a:t>2016-17 </a:t>
            </a:r>
            <a:r>
              <a:rPr lang="en-US" dirty="0" smtClean="0">
                <a:solidFill>
                  <a:srgbClr val="7030A0"/>
                </a:solidFill>
                <a:latin typeface="Calibri" pitchFamily="34" charset="0"/>
                <a:ea typeface="Times New Roman" pitchFamily="18" charset="0"/>
                <a:cs typeface="Times New Roman" pitchFamily="18" charset="0"/>
              </a:rPr>
              <a:t>the Project with the name of ‘’</a:t>
            </a:r>
            <a:r>
              <a:rPr lang="en-US" dirty="0" err="1" smtClean="0">
                <a:solidFill>
                  <a:srgbClr val="7030A0"/>
                </a:solidFill>
                <a:latin typeface="Calibri" pitchFamily="34" charset="0"/>
                <a:ea typeface="Times New Roman" pitchFamily="18" charset="0"/>
                <a:cs typeface="Times New Roman" pitchFamily="18" charset="0"/>
              </a:rPr>
              <a:t>Baralu</a:t>
            </a:r>
            <a:r>
              <a:rPr lang="en-US" dirty="0" smtClean="0">
                <a:solidFill>
                  <a:srgbClr val="7030A0"/>
                </a:solidFill>
                <a:latin typeface="Calibri" pitchFamily="34" charset="0"/>
                <a:ea typeface="Times New Roman" pitchFamily="18" charset="0"/>
                <a:cs typeface="Times New Roman" pitchFamily="18" charset="0"/>
              </a:rPr>
              <a:t> </a:t>
            </a:r>
            <a:r>
              <a:rPr lang="en-US" dirty="0" err="1" smtClean="0">
                <a:solidFill>
                  <a:srgbClr val="7030A0"/>
                </a:solidFill>
                <a:latin typeface="Calibri" pitchFamily="34" charset="0"/>
                <a:ea typeface="Times New Roman" pitchFamily="18" charset="0"/>
                <a:cs typeface="Times New Roman" pitchFamily="18" charset="0"/>
              </a:rPr>
              <a:t>Jheel</a:t>
            </a:r>
            <a:r>
              <a:rPr lang="en-US" dirty="0" smtClean="0">
                <a:solidFill>
                  <a:srgbClr val="7030A0"/>
                </a:solidFill>
                <a:latin typeface="Calibri" pitchFamily="34" charset="0"/>
                <a:ea typeface="Times New Roman" pitchFamily="18" charset="0"/>
                <a:cs typeface="Times New Roman" pitchFamily="18" charset="0"/>
              </a:rPr>
              <a:t> </a:t>
            </a:r>
            <a:r>
              <a:rPr lang="en-US" dirty="0" err="1" smtClean="0">
                <a:solidFill>
                  <a:srgbClr val="7030A0"/>
                </a:solidFill>
                <a:latin typeface="Calibri" pitchFamily="34" charset="0"/>
                <a:ea typeface="Times New Roman" pitchFamily="18" charset="0"/>
                <a:cs typeface="Times New Roman" pitchFamily="18" charset="0"/>
              </a:rPr>
              <a:t>Nirman</a:t>
            </a:r>
            <a:r>
              <a:rPr lang="en-US" dirty="0" smtClean="0">
                <a:solidFill>
                  <a:srgbClr val="7030A0"/>
                </a:solidFill>
                <a:latin typeface="Calibri" pitchFamily="34" charset="0"/>
                <a:ea typeface="Times New Roman" pitchFamily="18" charset="0"/>
                <a:cs typeface="Times New Roman" pitchFamily="18" charset="0"/>
              </a:rPr>
              <a:t> “comes into the existence with the help of MGNREGA and it changed the entire scenario.</a:t>
            </a:r>
            <a:endParaRPr lang="en-US" sz="2400"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0" y="0"/>
            <a:ext cx="3657600" cy="523220"/>
          </a:xfrm>
          <a:prstGeom prst="rect">
            <a:avLst/>
          </a:prstGeom>
          <a:noFill/>
          <a:ln>
            <a:noFill/>
          </a:ln>
        </p:spPr>
        <p:style>
          <a:lnRef idx="1">
            <a:schemeClr val="accent1"/>
          </a:lnRef>
          <a:fillRef idx="1003">
            <a:schemeClr val="lt1"/>
          </a:fillRef>
          <a:effectRef idx="1">
            <a:schemeClr val="accent1"/>
          </a:effectRef>
          <a:fontRef idx="minor">
            <a:schemeClr val="dk1"/>
          </a:fontRef>
        </p:style>
        <p:txBody>
          <a:bodyPr wrap="square">
            <a:spAutoFit/>
          </a:bodyPr>
          <a:lstStyle/>
          <a:p>
            <a:pPr algn="ctr"/>
            <a:r>
              <a:rPr lang="en-US" sz="2800" dirty="0" smtClean="0">
                <a:latin typeface="Comic Sans MS" pitchFamily="66" charset="0"/>
              </a:rPr>
              <a:t>PITHORAGARH</a:t>
            </a:r>
            <a:endParaRPr lang="en-IN" sz="2800" dirty="0">
              <a:latin typeface="Comic Sans MS" pitchFamily="66" charset="0"/>
            </a:endParaRPr>
          </a:p>
        </p:txBody>
      </p:sp>
      <p:sp>
        <p:nvSpPr>
          <p:cNvPr id="7" name="Rectangle 6"/>
          <p:cNvSpPr/>
          <p:nvPr/>
        </p:nvSpPr>
        <p:spPr>
          <a:xfrm>
            <a:off x="0" y="693003"/>
            <a:ext cx="914400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4800" dirty="0" err="1" smtClean="0"/>
              <a:t>Baralu</a:t>
            </a:r>
            <a:r>
              <a:rPr lang="en-US" sz="4800" dirty="0" smtClean="0"/>
              <a:t> </a:t>
            </a:r>
            <a:r>
              <a:rPr lang="en-US" sz="4800" dirty="0" err="1" smtClean="0"/>
              <a:t>Jheel</a:t>
            </a:r>
            <a:r>
              <a:rPr lang="en-US" sz="4800" dirty="0" smtClean="0"/>
              <a:t>….</a:t>
            </a:r>
            <a:r>
              <a:rPr lang="en-US" sz="2000" dirty="0" smtClean="0">
                <a:solidFill>
                  <a:schemeClr val="tx1"/>
                </a:solidFill>
                <a:latin typeface="Calibri" pitchFamily="34" charset="0"/>
                <a:ea typeface="Times New Roman" pitchFamily="18" charset="0"/>
                <a:cs typeface="Times New Roman" pitchFamily="18" charset="0"/>
              </a:rPr>
              <a:t> </a:t>
            </a:r>
            <a:r>
              <a:rPr lang="en-US" sz="2000" dirty="0" smtClean="0">
                <a:solidFill>
                  <a:schemeClr val="tx1"/>
                </a:solidFill>
                <a:latin typeface="Calibri" pitchFamily="34" charset="0"/>
                <a:ea typeface="Times New Roman" pitchFamily="18" charset="0"/>
                <a:cs typeface="Times New Roman" pitchFamily="18" charset="0"/>
              </a:rPr>
              <a:t>increased the water level</a:t>
            </a:r>
            <a:r>
              <a:rPr lang="en-US" sz="2000" dirty="0" smtClean="0">
                <a:solidFill>
                  <a:schemeClr val="tx1"/>
                </a:solidFill>
              </a:rPr>
              <a:t> </a:t>
            </a:r>
            <a:endParaRPr lang="en-IN" sz="4800" dirty="0">
              <a:solidFill>
                <a:schemeClr val="tx1"/>
              </a:solidFill>
            </a:endParaRPr>
          </a:p>
        </p:txBody>
      </p:sp>
      <p:sp>
        <p:nvSpPr>
          <p:cNvPr id="10" name="Rectangle 9"/>
          <p:cNvSpPr/>
          <p:nvPr/>
        </p:nvSpPr>
        <p:spPr>
          <a:xfrm>
            <a:off x="5543415" y="1594442"/>
            <a:ext cx="2686185" cy="400110"/>
          </a:xfrm>
          <a:prstGeom prst="rect">
            <a:avLst/>
          </a:prstGeom>
        </p:spPr>
        <p:txBody>
          <a:bodyPr wrap="none">
            <a:spAutoFit/>
          </a:bodyPr>
          <a:lstStyle/>
          <a:p>
            <a:r>
              <a:rPr lang="en-US" sz="2000" b="1" dirty="0" smtClean="0">
                <a:latin typeface="Broadway" pitchFamily="82" charset="0"/>
              </a:rPr>
              <a:t>IMPLEMENTATION</a:t>
            </a:r>
            <a:endParaRPr lang="en-IN" sz="2000" b="1" dirty="0">
              <a:latin typeface="Broadway" pitchFamily="82" charset="0"/>
            </a:endParaRPr>
          </a:p>
        </p:txBody>
      </p:sp>
      <p:sp>
        <p:nvSpPr>
          <p:cNvPr id="11" name="Rectangle 10"/>
          <p:cNvSpPr/>
          <p:nvPr/>
        </p:nvSpPr>
        <p:spPr>
          <a:xfrm>
            <a:off x="5638800" y="2081705"/>
            <a:ext cx="3352800" cy="4770537"/>
          </a:xfrm>
          <a:prstGeom prst="rect">
            <a:avLst/>
          </a:prstGeom>
        </p:spPr>
        <p:txBody>
          <a:bodyPr wrap="square">
            <a:spAutoFit/>
          </a:bodyPr>
          <a:lstStyle/>
          <a:p>
            <a:pPr algn="just"/>
            <a:r>
              <a:rPr lang="en-US" sz="1600" dirty="0" smtClean="0">
                <a:solidFill>
                  <a:srgbClr val="7030A0"/>
                </a:solidFill>
                <a:latin typeface="Calibri" pitchFamily="34" charset="0"/>
                <a:ea typeface="Times New Roman" pitchFamily="18" charset="0"/>
                <a:cs typeface="Times New Roman" pitchFamily="18" charset="0"/>
              </a:rPr>
              <a:t> </a:t>
            </a:r>
            <a:r>
              <a:rPr lang="en-US" sz="1600" dirty="0" smtClean="0">
                <a:solidFill>
                  <a:srgbClr val="7030A0"/>
                </a:solidFill>
                <a:latin typeface="Calibri" pitchFamily="34" charset="0"/>
                <a:ea typeface="Times New Roman" pitchFamily="18" charset="0"/>
                <a:cs typeface="Times New Roman" pitchFamily="18" charset="0"/>
              </a:rPr>
              <a:t>                 In </a:t>
            </a:r>
            <a:r>
              <a:rPr lang="en-US" sz="1600" dirty="0" smtClean="0">
                <a:solidFill>
                  <a:srgbClr val="7030A0"/>
                </a:solidFill>
                <a:latin typeface="Calibri" pitchFamily="34" charset="0"/>
                <a:ea typeface="Times New Roman" pitchFamily="18" charset="0"/>
                <a:cs typeface="Times New Roman" pitchFamily="18" charset="0"/>
              </a:rPr>
              <a:t>District </a:t>
            </a:r>
            <a:r>
              <a:rPr lang="en-US" sz="1600" dirty="0" err="1" smtClean="0">
                <a:solidFill>
                  <a:srgbClr val="7030A0"/>
                </a:solidFill>
                <a:latin typeface="Calibri" pitchFamily="34" charset="0"/>
                <a:ea typeface="Times New Roman" pitchFamily="18" charset="0"/>
                <a:cs typeface="Times New Roman" pitchFamily="18" charset="0"/>
              </a:rPr>
              <a:t>Pithoragarh</a:t>
            </a:r>
            <a:r>
              <a:rPr lang="en-US" sz="1600" dirty="0" smtClean="0">
                <a:solidFill>
                  <a:srgbClr val="7030A0"/>
                </a:solidFill>
                <a:latin typeface="Calibri" pitchFamily="34" charset="0"/>
                <a:ea typeface="Times New Roman" pitchFamily="18" charset="0"/>
                <a:cs typeface="Times New Roman" pitchFamily="18" charset="0"/>
              </a:rPr>
              <a:t> their always problem of water due to lack of natural recourses and peoples are totally depends on rain for their needs, same way villagers of </a:t>
            </a:r>
            <a:r>
              <a:rPr lang="en-US" sz="1600" dirty="0" err="1" smtClean="0">
                <a:solidFill>
                  <a:srgbClr val="7030A0"/>
                </a:solidFill>
                <a:latin typeface="Calibri" pitchFamily="34" charset="0"/>
                <a:ea typeface="Times New Roman" pitchFamily="18" charset="0"/>
                <a:cs typeface="Times New Roman" pitchFamily="18" charset="0"/>
              </a:rPr>
              <a:t>Baralu</a:t>
            </a:r>
            <a:r>
              <a:rPr lang="en-US" sz="1600" dirty="0" smtClean="0">
                <a:solidFill>
                  <a:srgbClr val="7030A0"/>
                </a:solidFill>
                <a:latin typeface="Calibri" pitchFamily="34" charset="0"/>
                <a:ea typeface="Times New Roman" pitchFamily="18" charset="0"/>
                <a:cs typeface="Times New Roman" pitchFamily="18" charset="0"/>
              </a:rPr>
              <a:t> which are running their livelihood by farming also depends on the same. There are total 201 families resides in the village with total population of 838, among them 84 families are BPL</a:t>
            </a:r>
            <a:r>
              <a:rPr lang="en-US" sz="1600" dirty="0" smtClean="0">
                <a:solidFill>
                  <a:srgbClr val="7030A0"/>
                </a:solidFill>
                <a:latin typeface="Calibri" pitchFamily="34" charset="0"/>
                <a:ea typeface="Times New Roman" pitchFamily="18" charset="0"/>
                <a:cs typeface="Times New Roman" pitchFamily="18" charset="0"/>
              </a:rPr>
              <a:t>,</a:t>
            </a:r>
            <a:r>
              <a:rPr lang="en-US" sz="1600" dirty="0" smtClean="0">
                <a:solidFill>
                  <a:srgbClr val="7030A0"/>
                </a:solidFill>
                <a:latin typeface="Calibri" pitchFamily="34" charset="0"/>
                <a:ea typeface="Times New Roman" pitchFamily="18" charset="0"/>
                <a:cs typeface="Times New Roman" pitchFamily="18" charset="0"/>
              </a:rPr>
              <a:t> 51 families are belongs to small farmers, 52 marginal farmers and 14 families belongs to SC all of these families are totally depends on natural resources water bodies which are totally rain allied, So in case if there is short fall in rain they don’t had any option for water supply.</a:t>
            </a:r>
            <a:endParaRPr lang="en-IN" sz="1600" dirty="0" smtClean="0">
              <a:solidFill>
                <a:srgbClr val="7030A0"/>
              </a:solidFill>
            </a:endParaRPr>
          </a:p>
          <a:p>
            <a:pPr algn="just"/>
            <a:r>
              <a:rPr lang="en-US" sz="1600" dirty="0" smtClean="0">
                <a:latin typeface="Calibri" pitchFamily="34" charset="0"/>
                <a:ea typeface="Times New Roman" pitchFamily="18" charset="0"/>
                <a:cs typeface="Times New Roman" pitchFamily="18" charset="0"/>
              </a:rPr>
              <a:t> </a:t>
            </a:r>
            <a:endParaRPr lang="en-IN" sz="1600" dirty="0"/>
          </a:p>
        </p:txBody>
      </p:sp>
      <p:pic>
        <p:nvPicPr>
          <p:cNvPr id="12" name="Picture 2"/>
          <p:cNvPicPr>
            <a:picLocks noChangeAspect="1" noChangeArrowheads="1"/>
          </p:cNvPicPr>
          <p:nvPr/>
        </p:nvPicPr>
        <p:blipFill>
          <a:blip r:embed="rId2" cstate="print"/>
          <a:srcRect/>
          <a:stretch>
            <a:fillRect/>
          </a:stretch>
        </p:blipFill>
        <p:spPr bwMode="auto">
          <a:xfrm>
            <a:off x="76200" y="4167990"/>
            <a:ext cx="5105400" cy="2590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76200" y="76200"/>
            <a:ext cx="8991600" cy="18543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lang="en-US" dirty="0" smtClean="0"/>
              <a:t>In terms of tourism, the area will also develop with the beauty of lake. The problem of water will be solved to a great extent.</a:t>
            </a:r>
          </a:p>
          <a:p>
            <a:pPr algn="just" fontAlgn="base">
              <a:spcBef>
                <a:spcPct val="0"/>
              </a:spcBef>
              <a:spcAft>
                <a:spcPct val="0"/>
              </a:spcAft>
            </a:pPr>
            <a:endParaRPr lang="en-US" sz="1050" dirty="0" smtClean="0"/>
          </a:p>
          <a:p>
            <a:pPr algn="just" fontAlgn="base">
              <a:spcBef>
                <a:spcPct val="0"/>
              </a:spcBef>
              <a:spcAft>
                <a:spcPct val="0"/>
              </a:spcAft>
            </a:pPr>
            <a:r>
              <a:rPr lang="en-US" sz="2000" dirty="0" smtClean="0"/>
              <a:t>         </a:t>
            </a:r>
            <a:r>
              <a:rPr lang="en-US" sz="1600" dirty="0" smtClean="0"/>
              <a:t>Under MGNREGA total amount of Rs 6 </a:t>
            </a:r>
            <a:r>
              <a:rPr lang="en-US" sz="1600" dirty="0" err="1" smtClean="0"/>
              <a:t>lakhs</a:t>
            </a:r>
            <a:r>
              <a:rPr lang="en-US" sz="1600" dirty="0" smtClean="0"/>
              <a:t> sanctioned for this project in which 3.66 </a:t>
            </a:r>
            <a:r>
              <a:rPr lang="en-US" sz="1600" dirty="0" err="1" smtClean="0"/>
              <a:t>lakhs</a:t>
            </a:r>
            <a:r>
              <a:rPr lang="en-US" sz="1600" dirty="0" smtClean="0"/>
              <a:t> are paid in wages in which villagers of </a:t>
            </a:r>
            <a:r>
              <a:rPr lang="en-US" sz="1600" dirty="0" err="1" smtClean="0"/>
              <a:t>baralu</a:t>
            </a:r>
            <a:r>
              <a:rPr lang="en-US" sz="1600" dirty="0" smtClean="0"/>
              <a:t> got employment along with this they are now getting the proper amount of water to meet up their daily requirement of water for themselves and they use this lake to meet out water requirement of their farming and for their cattle’s.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3810000" y="1959858"/>
            <a:ext cx="5181600" cy="63094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sz="1200" dirty="0" smtClean="0">
                <a:latin typeface="Book Antiqua" pitchFamily="18" charset="0"/>
                <a:cs typeface="Times New Roman" pitchFamily="18" charset="0"/>
              </a:rPr>
              <a:t>YEAR - 2016-17</a:t>
            </a:r>
          </a:p>
          <a:p>
            <a:pPr algn="just" fontAlgn="base">
              <a:spcBef>
                <a:spcPct val="0"/>
              </a:spcBef>
              <a:spcAft>
                <a:spcPct val="0"/>
              </a:spcAft>
            </a:pPr>
            <a:r>
              <a:rPr lang="en-US" sz="1200" dirty="0" smtClean="0">
                <a:latin typeface="Book Antiqua" pitchFamily="18" charset="0"/>
                <a:cs typeface="Times New Roman" pitchFamily="18" charset="0"/>
              </a:rPr>
              <a:t>Expenditure - 8.00 </a:t>
            </a:r>
            <a:r>
              <a:rPr lang="en-US" sz="1200" dirty="0" err="1" smtClean="0">
                <a:latin typeface="Book Antiqua" pitchFamily="18" charset="0"/>
                <a:cs typeface="Times New Roman" pitchFamily="18" charset="0"/>
              </a:rPr>
              <a:t>lac</a:t>
            </a:r>
            <a:r>
              <a:rPr lang="en-US" sz="1200" dirty="0" smtClean="0">
                <a:latin typeface="Book Antiqua" pitchFamily="18" charset="0"/>
                <a:cs typeface="Times New Roman" pitchFamily="18" charset="0"/>
              </a:rPr>
              <a:t> </a:t>
            </a:r>
            <a:r>
              <a:rPr lang="en-US" sz="1200" dirty="0" smtClean="0">
                <a:latin typeface="Book Antiqua" pitchFamily="18" charset="0"/>
                <a:cs typeface="Times New Roman" pitchFamily="18" charset="0"/>
              </a:rPr>
              <a:t>,    </a:t>
            </a:r>
            <a:r>
              <a:rPr lang="en-US" sz="1050" dirty="0" smtClean="0">
                <a:latin typeface="Book Antiqua" pitchFamily="18" charset="0"/>
                <a:cs typeface="Times New Roman" pitchFamily="18" charset="0"/>
              </a:rPr>
              <a:t>(</a:t>
            </a:r>
            <a:r>
              <a:rPr lang="en-US" sz="1050" dirty="0" smtClean="0">
                <a:latin typeface="Book Antiqua" pitchFamily="18" charset="0"/>
                <a:cs typeface="Times New Roman" pitchFamily="18" charset="0"/>
              </a:rPr>
              <a:t>MGNREGS 6.00 Lac.,   Departmental– 2.00 Lac)</a:t>
            </a:r>
            <a:endParaRPr lang="en-US" sz="1200" dirty="0" smtClean="0">
              <a:latin typeface="Book Antiqua" pitchFamily="18" charset="0"/>
              <a:cs typeface="Times New Roman" pitchFamily="18" charset="0"/>
            </a:endParaRPr>
          </a:p>
          <a:p>
            <a:pPr algn="just" fontAlgn="base">
              <a:spcBef>
                <a:spcPct val="0"/>
              </a:spcBef>
              <a:spcAft>
                <a:spcPct val="0"/>
              </a:spcAft>
            </a:pPr>
            <a:r>
              <a:rPr lang="en-US" sz="1100" dirty="0" smtClean="0">
                <a:latin typeface="Book Antiqua" pitchFamily="18" charset="0"/>
                <a:cs typeface="Times New Roman" pitchFamily="18" charset="0"/>
              </a:rPr>
              <a:t>Location G.P.- </a:t>
            </a:r>
            <a:r>
              <a:rPr lang="en-US" sz="1100" dirty="0" err="1" smtClean="0">
                <a:latin typeface="Book Antiqua" pitchFamily="18" charset="0"/>
                <a:cs typeface="Times New Roman" pitchFamily="18" charset="0"/>
              </a:rPr>
              <a:t>B</a:t>
            </a:r>
            <a:r>
              <a:rPr lang="en-US" sz="1100" dirty="0" err="1" smtClean="0">
                <a:latin typeface="Book Antiqua" pitchFamily="18" charset="0"/>
                <a:cs typeface="Times New Roman" pitchFamily="18" charset="0"/>
              </a:rPr>
              <a:t>aralu</a:t>
            </a:r>
            <a:r>
              <a:rPr lang="en-US" sz="1100" dirty="0" smtClean="0">
                <a:latin typeface="Book Antiqua" pitchFamily="18" charset="0"/>
                <a:cs typeface="Times New Roman" pitchFamily="18" charset="0"/>
              </a:rPr>
              <a:t>,      Block- </a:t>
            </a:r>
            <a:r>
              <a:rPr lang="en-US" sz="1100" dirty="0" err="1" smtClean="0">
                <a:latin typeface="Book Antiqua" pitchFamily="18" charset="0"/>
                <a:cs typeface="Times New Roman" pitchFamily="18" charset="0"/>
              </a:rPr>
              <a:t>Munakote</a:t>
            </a:r>
            <a:r>
              <a:rPr lang="en-US" sz="1100" dirty="0" smtClean="0">
                <a:latin typeface="Book Antiqua" pitchFamily="18" charset="0"/>
                <a:cs typeface="Times New Roman" pitchFamily="18" charset="0"/>
              </a:rPr>
              <a:t>,  </a:t>
            </a:r>
            <a:r>
              <a:rPr lang="en-US" sz="1100" dirty="0" smtClean="0">
                <a:latin typeface="Book Antiqua" pitchFamily="18" charset="0"/>
                <a:cs typeface="Times New Roman" pitchFamily="18" charset="0"/>
              </a:rPr>
              <a:t>   </a:t>
            </a:r>
            <a:r>
              <a:rPr lang="en-US" sz="1100" dirty="0" smtClean="0">
                <a:latin typeface="Book Antiqua" pitchFamily="18" charset="0"/>
                <a:cs typeface="Times New Roman" pitchFamily="18" charset="0"/>
              </a:rPr>
              <a:t>District- </a:t>
            </a:r>
            <a:r>
              <a:rPr lang="en-US" sz="1100" dirty="0" err="1" smtClean="0">
                <a:latin typeface="Book Antiqua" pitchFamily="18" charset="0"/>
                <a:cs typeface="Times New Roman" pitchFamily="18" charset="0"/>
              </a:rPr>
              <a:t>Pithoragarh</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2" descr="C:\Users\User\Desktop\images\IMG-20161025-WA0046.jpg"/>
          <p:cNvPicPr>
            <a:picLocks noChangeAspect="1" noChangeArrowheads="1"/>
          </p:cNvPicPr>
          <p:nvPr/>
        </p:nvPicPr>
        <p:blipFill>
          <a:blip r:embed="rId2" cstate="print"/>
          <a:srcRect/>
          <a:stretch>
            <a:fillRect/>
          </a:stretch>
        </p:blipFill>
        <p:spPr bwMode="auto">
          <a:xfrm>
            <a:off x="152400" y="1905000"/>
            <a:ext cx="3505200" cy="2057400"/>
          </a:xfrm>
          <a:prstGeom prst="rect">
            <a:avLst/>
          </a:prstGeom>
          <a:ln>
            <a:noFill/>
          </a:ln>
          <a:effectLst>
            <a:outerShdw blurRad="190500" algn="tl" rotWithShape="0">
              <a:srgbClr val="000000">
                <a:alpha val="70000"/>
              </a:srgbClr>
            </a:outerShdw>
          </a:effectLst>
        </p:spPr>
      </p:pic>
      <p:sp>
        <p:nvSpPr>
          <p:cNvPr id="9" name="Rectangle 8"/>
          <p:cNvSpPr/>
          <p:nvPr/>
        </p:nvSpPr>
        <p:spPr>
          <a:xfrm>
            <a:off x="3810000" y="2667000"/>
            <a:ext cx="1860766" cy="400110"/>
          </a:xfrm>
          <a:prstGeom prst="rect">
            <a:avLst/>
          </a:prstGeom>
        </p:spPr>
        <p:txBody>
          <a:bodyPr wrap="none">
            <a:spAutoFit/>
          </a:bodyPr>
          <a:lstStyle/>
          <a:p>
            <a:pPr lvl="0" algn="just" fontAlgn="base">
              <a:spcBef>
                <a:spcPct val="0"/>
              </a:spcBef>
              <a:spcAft>
                <a:spcPct val="0"/>
              </a:spcAft>
            </a:pPr>
            <a:r>
              <a:rPr lang="en-US" sz="2000" b="1" dirty="0" smtClean="0">
                <a:latin typeface="Broadway" pitchFamily="82" charset="0"/>
              </a:rPr>
              <a:t>HIGHLIGHTS</a:t>
            </a:r>
          </a:p>
        </p:txBody>
      </p:sp>
      <p:sp>
        <p:nvSpPr>
          <p:cNvPr id="10" name="Rectangle 1"/>
          <p:cNvSpPr>
            <a:spLocks noChangeArrowheads="1"/>
          </p:cNvSpPr>
          <p:nvPr/>
        </p:nvSpPr>
        <p:spPr bwMode="auto">
          <a:xfrm>
            <a:off x="3733800" y="3124200"/>
            <a:ext cx="5181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400" b="0"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Risen </a:t>
            </a:r>
            <a:r>
              <a:rPr kumimoji="0" lang="en-US" sz="1400" b="0"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in the water level up to 5 to 6 feet despite the low rain fall.</a:t>
            </a:r>
            <a:endParaRPr kumimoji="0" lang="en-US" sz="5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400" b="0"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Soil </a:t>
            </a:r>
            <a:r>
              <a:rPr kumimoji="0" lang="en-US" sz="1400" b="0"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moisture increased, which helps in cultivation and farming </a:t>
            </a:r>
            <a:r>
              <a:rPr kumimoji="0" lang="en-US" sz="1400" b="0"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tabLst/>
            </a:pPr>
            <a:r>
              <a:rPr lang="en-US" sz="1400" i="1" dirty="0" smtClean="0">
                <a:solidFill>
                  <a:srgbClr val="7030A0"/>
                </a:solidFill>
                <a:latin typeface="Calibri" pitchFamily="34" charset="0"/>
                <a:ea typeface="Times New Roman" pitchFamily="18" charset="0"/>
                <a:cs typeface="Times New Roman" pitchFamily="18" charset="0"/>
              </a:rPr>
              <a:t> </a:t>
            </a:r>
            <a:r>
              <a:rPr lang="en-US" sz="1400" i="1" dirty="0" smtClean="0">
                <a:solidFill>
                  <a:srgbClr val="7030A0"/>
                </a:solidFill>
                <a:latin typeface="Calibri" pitchFamily="34" charset="0"/>
                <a:ea typeface="Times New Roman" pitchFamily="18" charset="0"/>
                <a:cs typeface="Times New Roman" pitchFamily="18" charset="0"/>
              </a:rPr>
              <a:t>  </a:t>
            </a:r>
            <a:r>
              <a:rPr kumimoji="0" lang="en-US" sz="1400" b="0"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which </a:t>
            </a:r>
            <a:r>
              <a:rPr kumimoji="0" lang="en-US" sz="1400" b="0"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is </a:t>
            </a:r>
            <a:r>
              <a:rPr kumimoji="0" lang="en-US" sz="1400" b="0"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directly </a:t>
            </a:r>
            <a:r>
              <a:rPr kumimoji="0" lang="en-US" sz="1400" b="0"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relates to increase in the incomes of farmers.</a:t>
            </a:r>
            <a:endParaRPr kumimoji="0" lang="en-US" sz="5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400" b="0"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Dependency </a:t>
            </a:r>
            <a:r>
              <a:rPr kumimoji="0" lang="en-US" sz="1400" b="0"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on rain to meet out water requirement is decreased</a:t>
            </a:r>
            <a:r>
              <a:rPr kumimoji="0" lang="en-US" sz="1400" b="0"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a:t>
            </a:r>
            <a:endParaRPr kumimoji="0" lang="en-US" sz="1600" b="0" i="1"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p:nvPr/>
        </p:nvSpPr>
        <p:spPr>
          <a:xfrm>
            <a:off x="152400" y="3962400"/>
            <a:ext cx="1258486" cy="400110"/>
          </a:xfrm>
          <a:prstGeom prst="rect">
            <a:avLst/>
          </a:prstGeom>
        </p:spPr>
        <p:txBody>
          <a:bodyPr wrap="none">
            <a:spAutoFit/>
          </a:bodyPr>
          <a:lstStyle/>
          <a:p>
            <a:r>
              <a:rPr lang="en-US" sz="2000" b="1" dirty="0" smtClean="0">
                <a:latin typeface="Broadway" pitchFamily="82" charset="0"/>
              </a:rPr>
              <a:t>IMPACT</a:t>
            </a:r>
            <a:endParaRPr lang="en-IN" sz="2000" b="1" dirty="0" smtClean="0">
              <a:latin typeface="Broadway" pitchFamily="82" charset="0"/>
            </a:endParaRPr>
          </a:p>
        </p:txBody>
      </p:sp>
      <p:sp>
        <p:nvSpPr>
          <p:cNvPr id="13" name="Rectangle 12"/>
          <p:cNvSpPr/>
          <p:nvPr/>
        </p:nvSpPr>
        <p:spPr>
          <a:xfrm>
            <a:off x="76200" y="4318337"/>
            <a:ext cx="8839200" cy="1015663"/>
          </a:xfrm>
          <a:prstGeom prst="rect">
            <a:avLst/>
          </a:prstGeom>
        </p:spPr>
        <p:txBody>
          <a:bodyPr wrap="square">
            <a:spAutoFit/>
          </a:bodyPr>
          <a:lstStyle/>
          <a:p>
            <a:pPr lvl="0" algn="just" fontAlgn="base">
              <a:spcBef>
                <a:spcPct val="0"/>
              </a:spcBef>
              <a:spcAft>
                <a:spcPct val="0"/>
              </a:spcAft>
            </a:pPr>
            <a:r>
              <a:rPr lang="en-US" sz="1200" dirty="0" smtClean="0">
                <a:solidFill>
                  <a:srgbClr val="7030A0"/>
                </a:solidFill>
                <a:latin typeface="Calibri" pitchFamily="34" charset="0"/>
                <a:ea typeface="Times New Roman" pitchFamily="18" charset="0"/>
                <a:cs typeface="Times New Roman" pitchFamily="18" charset="0"/>
              </a:rPr>
              <a:t>                                        With </a:t>
            </a:r>
            <a:r>
              <a:rPr lang="en-US" sz="1200" dirty="0" smtClean="0">
                <a:solidFill>
                  <a:srgbClr val="7030A0"/>
                </a:solidFill>
                <a:latin typeface="Calibri" pitchFamily="34" charset="0"/>
                <a:ea typeface="Times New Roman" pitchFamily="18" charset="0"/>
                <a:cs typeface="Times New Roman" pitchFamily="18" charset="0"/>
              </a:rPr>
              <a:t>the help of lake, the area is developed in terms of tourism. Peoples from nearby villages come to see the lake and enjoy the natural beauty. Farmers are the most happy among all along with that employment of local traders had increased and new employment opportunities have been developed for the unemployed people. Natural water sources have also increased, the water bodies of the surrounding villages have been revived and the problem of water has been solved to a great extent. After the formation of the lake moisture in the soil increased, and farmers are expecting better production. Lake is working as recharge point for all nearby water bodies.</a:t>
            </a:r>
            <a:endParaRPr lang="en-US" sz="1200" dirty="0" smtClean="0">
              <a:latin typeface="Arial" pitchFamily="34" charset="0"/>
              <a:cs typeface="Arial" pitchFamily="34" charset="0"/>
            </a:endParaRPr>
          </a:p>
        </p:txBody>
      </p:sp>
      <p:sp>
        <p:nvSpPr>
          <p:cNvPr id="14" name="Rectangle 13"/>
          <p:cNvSpPr/>
          <p:nvPr/>
        </p:nvSpPr>
        <p:spPr>
          <a:xfrm>
            <a:off x="76200" y="5391090"/>
            <a:ext cx="3587136" cy="400110"/>
          </a:xfrm>
          <a:prstGeom prst="rect">
            <a:avLst/>
          </a:prstGeom>
        </p:spPr>
        <p:txBody>
          <a:bodyPr wrap="none">
            <a:spAutoFit/>
          </a:bodyPr>
          <a:lstStyle/>
          <a:p>
            <a:r>
              <a:rPr lang="en-US" sz="2000" b="1" dirty="0" smtClean="0">
                <a:latin typeface="Broadway" pitchFamily="82" charset="0"/>
              </a:rPr>
              <a:t>VOICES </a:t>
            </a:r>
            <a:r>
              <a:rPr lang="en-US" sz="2000" b="1" dirty="0" smtClean="0">
                <a:latin typeface="Broadway" pitchFamily="82" charset="0"/>
              </a:rPr>
              <a:t> FROM </a:t>
            </a:r>
            <a:r>
              <a:rPr lang="en-US" sz="2000" b="1" dirty="0" smtClean="0">
                <a:latin typeface="Broadway" pitchFamily="82" charset="0"/>
              </a:rPr>
              <a:t>THE FIELD</a:t>
            </a:r>
            <a:endParaRPr lang="en-IN" sz="2000" b="1" dirty="0" smtClean="0">
              <a:latin typeface="Broadway" pitchFamily="82" charset="0"/>
            </a:endParaRPr>
          </a:p>
        </p:txBody>
      </p:sp>
      <p:sp>
        <p:nvSpPr>
          <p:cNvPr id="15" name="Rectangle 1"/>
          <p:cNvSpPr>
            <a:spLocks noChangeArrowheads="1"/>
          </p:cNvSpPr>
          <p:nvPr/>
        </p:nvSpPr>
        <p:spPr bwMode="auto">
          <a:xfrm>
            <a:off x="152400" y="5781526"/>
            <a:ext cx="8763000" cy="100027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algn="just"/>
            <a:r>
              <a:rPr lang="en-US" sz="1600" i="1" dirty="0" smtClean="0">
                <a:latin typeface="Bell MT" pitchFamily="18" charset="0"/>
              </a:rPr>
              <a:t>             “ I never thought our problems of daily need like water will be solved in great extent, along with that we all farmers are getting the worth of our hard work  and I really thanks the government under </a:t>
            </a:r>
            <a:r>
              <a:rPr lang="en-US" sz="1400" i="1" dirty="0" smtClean="0">
                <a:latin typeface="Bell MT" pitchFamily="18" charset="0"/>
              </a:rPr>
              <a:t>MGNREGS</a:t>
            </a:r>
            <a:r>
              <a:rPr lang="en-US" sz="1600" i="1" dirty="0" smtClean="0">
                <a:latin typeface="Bell MT" pitchFamily="18" charset="0"/>
              </a:rPr>
              <a:t> such </a:t>
            </a:r>
            <a:r>
              <a:rPr lang="en-US" sz="1600" i="1" dirty="0" smtClean="0">
                <a:latin typeface="Bell MT" pitchFamily="18" charset="0"/>
              </a:rPr>
              <a:t>good project took place in my village</a:t>
            </a:r>
            <a:r>
              <a:rPr lang="en-US" sz="1600" i="1" dirty="0" smtClean="0">
                <a:latin typeface="Bell MT" pitchFamily="18" charset="0"/>
              </a:rPr>
              <a:t>”.</a:t>
            </a:r>
            <a:endParaRPr lang="en-IN" sz="1600" i="1" dirty="0" smtClean="0">
              <a:latin typeface="Bell MT" pitchFamily="18" charset="0"/>
            </a:endParaRPr>
          </a:p>
          <a:p>
            <a:pPr algn="r"/>
            <a:r>
              <a:rPr lang="en-US" sz="1100" i="1" dirty="0" err="1" smtClean="0"/>
              <a:t>Naveen</a:t>
            </a:r>
            <a:r>
              <a:rPr lang="en-US" sz="1100" i="1" dirty="0" smtClean="0"/>
              <a:t> Joshi , Village-</a:t>
            </a:r>
            <a:r>
              <a:rPr lang="en-US" sz="1100" i="1" dirty="0" err="1" smtClean="0"/>
              <a:t>baralu</a:t>
            </a:r>
            <a:r>
              <a:rPr lang="en-US" sz="1100" i="1" dirty="0" smtClean="0"/>
              <a:t>, Block –</a:t>
            </a:r>
            <a:r>
              <a:rPr lang="en-US" sz="1100" i="1" dirty="0" err="1" smtClean="0"/>
              <a:t>Munakot</a:t>
            </a:r>
            <a:r>
              <a:rPr lang="en-US" sz="1100" i="1" dirty="0" smtClean="0"/>
              <a:t>, District </a:t>
            </a:r>
            <a:r>
              <a:rPr lang="en-US" sz="1100" i="1" dirty="0" err="1" smtClean="0"/>
              <a:t>Pithoragarh</a:t>
            </a:r>
            <a:r>
              <a:rPr lang="en-US" sz="1100" i="1" dirty="0" smtClean="0"/>
              <a:t> </a:t>
            </a:r>
            <a:endParaRPr lang="en-IN" sz="1100"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578</Words>
  <Application>Microsoft Office PowerPoint</Application>
  <PresentationFormat>On-screen Show (4:3)</PresentationFormat>
  <Paragraphs>22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18</cp:revision>
  <dcterms:created xsi:type="dcterms:W3CDTF">2006-08-16T00:00:00Z</dcterms:created>
  <dcterms:modified xsi:type="dcterms:W3CDTF">2019-06-20T09:12:45Z</dcterms:modified>
</cp:coreProperties>
</file>